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6" r:id="rId6"/>
    <p:sldId id="267" r:id="rId7"/>
    <p:sldId id="275" r:id="rId8"/>
    <p:sldId id="282" r:id="rId9"/>
    <p:sldId id="288" r:id="rId10"/>
    <p:sldId id="289" r:id="rId11"/>
  </p:sldIdLst>
  <p:sldSz cx="12192000" cy="6858000"/>
  <p:notesSz cx="6858000" cy="9144000"/>
  <p:embeddedFontLst>
    <p:embeddedFont>
      <p:font typeface="Libre Franklin" panose="00000500000000000000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  <p:sp>
        <p:nvSpPr>
          <p:cNvPr id="436" name="Google Shape;436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9b15a3313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59b15a3313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There may be moments in the lesson where you feel you have a connection to what we are discussing, however, we will not be sharing personal stories or things we have heard about during the lesson. If you have a connection or story you would like to share, you can share that in private with your counselor after the lesson is over.”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10" name="Google Shape;110;g59b15a3313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Counselor ask students who are some of the authority figures in their lives.</a:t>
            </a:r>
            <a:endParaRPr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  <p:sp>
        <p:nvSpPr>
          <p:cNvPr id="192" name="Google Shape;19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885e5f3f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5885e5f3f2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Counselor explains exploitation - </a:t>
            </a:r>
            <a:r>
              <a:rPr lang="en-US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Using a minor child for profit, power, status, sexual gratification, or some other purpose</a:t>
            </a: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5885e5f3f2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Trafficking is not just a problem that people in other states or other areas of the world have to worry about. Trafficking does happen in Georgia, especially in the greater Atlanta area. </a:t>
            </a:r>
            <a:r>
              <a:rPr lang="en-US">
                <a:highlight>
                  <a:srgbClr val="FFFF00"/>
                </a:highlight>
              </a:rPr>
              <a:t>The average age of 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93" name="Google Shape;293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892bf39a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5892bf39a7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5892bf39a7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  <p:sp>
        <p:nvSpPr>
          <p:cNvPr id="427" name="Google Shape;427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113655" y="2846712"/>
            <a:ext cx="455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Libre Franklin"/>
              <a:buNone/>
            </a:pPr>
            <a:r>
              <a:rPr lang="en-US" sz="5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TEEN LURES </a:t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8957" y="5550875"/>
            <a:ext cx="1843042" cy="13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5425" y="589633"/>
            <a:ext cx="7436574" cy="496124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1" y="3862077"/>
            <a:ext cx="5096400" cy="7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113662" y="3950873"/>
            <a:ext cx="3528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2500"/>
              <a:buFont typeface="Libre Franklin"/>
              <a:buNone/>
            </a:pPr>
            <a:r>
              <a:rPr lang="en-US" sz="2500">
                <a:solidFill>
                  <a:srgbClr val="3C1A5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 School</a:t>
            </a: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159" y="6096000"/>
            <a:ext cx="585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Please use your arrow key to progress the presentation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/>
          <p:nvPr/>
        </p:nvSpPr>
        <p:spPr>
          <a:xfrm>
            <a:off x="0" y="406400"/>
            <a:ext cx="10436772" cy="39589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6"/>
          <p:cNvSpPr txBox="1"/>
          <p:nvPr/>
        </p:nvSpPr>
        <p:spPr>
          <a:xfrm>
            <a:off x="180425" y="125239"/>
            <a:ext cx="115020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3000">
                <a:solidFill>
                  <a:srgbClr val="3C1A5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SUPPORT FOR TEENS WHO ARE VICTIMS OF TRAFFICKING</a:t>
            </a:r>
            <a:endParaRPr sz="3000" b="0" i="0" u="none" strike="noStrike" cap="none">
              <a:solidFill>
                <a:srgbClr val="3C1A5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1" name="Google Shape;441;p46"/>
          <p:cNvSpPr txBox="1"/>
          <p:nvPr/>
        </p:nvSpPr>
        <p:spPr>
          <a:xfrm>
            <a:off x="556925" y="1158875"/>
            <a:ext cx="10849500" cy="2894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National Human Trafficking Resource Center</a:t>
            </a:r>
            <a:endParaRPr sz="24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4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Call: 1-888-373-7888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Text: HELP or INFO to 233733 </a:t>
            </a: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Available 24 hours a day/7 days a week in over 200 languages. </a:t>
            </a: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2" name="Google Shape;442;p46"/>
          <p:cNvSpPr txBox="1"/>
          <p:nvPr/>
        </p:nvSpPr>
        <p:spPr>
          <a:xfrm>
            <a:off x="556925" y="5156925"/>
            <a:ext cx="10849500" cy="10206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Libre Franklin"/>
                <a:ea typeface="Libre Franklin"/>
                <a:cs typeface="Libre Franklin"/>
                <a:sym typeface="Libre Franklin"/>
              </a:rPr>
              <a:t> Remember that if you are not receiving the help you need, keep telling! Seek additional help by telling a counselor or another trusted adult.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0" y="406400"/>
            <a:ext cx="10436772" cy="39589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435450" y="874125"/>
            <a:ext cx="107544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Libre Franklin"/>
              <a:buNone/>
            </a:pPr>
            <a:r>
              <a:rPr lang="en-US" sz="2600" b="1">
                <a:latin typeface="Libre Franklin"/>
                <a:ea typeface="Libre Franklin"/>
                <a:cs typeface="Libre Franklin"/>
                <a:sym typeface="Libre Franklin"/>
              </a:rPr>
              <a:t>What is a Lure?</a:t>
            </a:r>
            <a:endParaRPr sz="26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Libre Franklin"/>
              <a:buNone/>
            </a:pPr>
            <a:r>
              <a:rPr lang="en-US" sz="2600" i="0" u="none" strike="noStrike" cap="none">
                <a:latin typeface="Libre Franklin"/>
                <a:ea typeface="Libre Franklin"/>
                <a:cs typeface="Libre Franklin"/>
                <a:sym typeface="Libre Franklin"/>
              </a:rPr>
              <a:t>Something that tempts or is used to tempt a person to do something.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80427" y="36492"/>
            <a:ext cx="594535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3400" b="0" i="0" u="none" strike="noStrike" cap="none">
                <a:solidFill>
                  <a:srgbClr val="3C1A5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LURES</a:t>
            </a: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1058450" y="2621738"/>
            <a:ext cx="9107700" cy="914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6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 </a:t>
            </a: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middle school you learned about the following lures:</a:t>
            </a:r>
            <a:endParaRPr sz="2600" i="0" u="none" strike="noStrike" cap="none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435450" y="4287900"/>
            <a:ext cx="4284300" cy="25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Libre Franklin"/>
                <a:ea typeface="Libre Franklin"/>
                <a:cs typeface="Libre Franklin"/>
                <a:sym typeface="Libre Franklin"/>
              </a:rPr>
              <a:t>6th Grade</a:t>
            </a:r>
            <a:endParaRPr sz="26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e-Lure,Cyberbullying               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Game Lure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Name Lure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Emergency Lure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5179250" y="4287900"/>
            <a:ext cx="4284300" cy="25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Libre Franklin"/>
                <a:ea typeface="Libre Franklin"/>
                <a:cs typeface="Libre Franklin"/>
                <a:sym typeface="Libre Franklin"/>
              </a:rPr>
              <a:t>7th Grade</a:t>
            </a:r>
            <a:endParaRPr sz="26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Authority               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Assistance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Ego/Fame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8836875" y="4287900"/>
            <a:ext cx="4284300" cy="25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Libre Franklin"/>
                <a:ea typeface="Libre Franklin"/>
                <a:cs typeface="Libre Franklin"/>
                <a:sym typeface="Libre Franklin"/>
              </a:rPr>
              <a:t>8th Grade</a:t>
            </a:r>
            <a:endParaRPr sz="26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Affection               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Trafficking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ibre Franklin"/>
              <a:buChar char="▪"/>
            </a:pPr>
            <a:r>
              <a:rPr lang="en-US" sz="2600">
                <a:latin typeface="Libre Franklin"/>
                <a:ea typeface="Libre Franklin"/>
                <a:cs typeface="Libre Franklin"/>
                <a:sym typeface="Libre Franklin"/>
              </a:rPr>
              <a:t>Pet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/>
          <p:nvPr/>
        </p:nvSpPr>
        <p:spPr>
          <a:xfrm>
            <a:off x="0" y="406400"/>
            <a:ext cx="10436700" cy="3960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180427" y="36492"/>
            <a:ext cx="5945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3400" b="0" i="0" u="none" strike="noStrike" cap="none">
                <a:latin typeface="Libre Franklin"/>
                <a:ea typeface="Libre Franklin"/>
                <a:cs typeface="Libre Franklin"/>
                <a:sym typeface="Libre Franklin"/>
              </a:rPr>
              <a:t>LURES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2392646" y="3762033"/>
            <a:ext cx="6513600" cy="21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bre Franklin"/>
              <a:buChar char="▪"/>
            </a:pPr>
            <a:r>
              <a:rPr lang="en-US" sz="2800">
                <a:latin typeface="Libre Franklin"/>
                <a:ea typeface="Libre Franklin"/>
                <a:cs typeface="Libre Franklin"/>
                <a:sym typeface="Libre Franklin"/>
              </a:rPr>
              <a:t>Authority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bre Franklin"/>
              <a:buChar char="▪"/>
            </a:pPr>
            <a:r>
              <a:rPr lang="en-US" sz="2800">
                <a:latin typeface="Libre Franklin"/>
                <a:ea typeface="Libre Franklin"/>
                <a:cs typeface="Libre Franklin"/>
                <a:sym typeface="Libre Franklin"/>
              </a:rPr>
              <a:t>Affection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5715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"/>
              <a:buChar char="▪"/>
            </a:pPr>
            <a:r>
              <a:rPr lang="en-US" sz="2800">
                <a:latin typeface="Libre Franklin"/>
                <a:ea typeface="Libre Franklin"/>
                <a:cs typeface="Libre Franklin"/>
                <a:sym typeface="Libre Franklin"/>
              </a:rPr>
              <a:t>Trafficking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6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483450" y="2326525"/>
            <a:ext cx="10332000" cy="914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 9th</a:t>
            </a:r>
            <a:r>
              <a:rPr lang="en-US" sz="3000" baseline="30000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30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grade, we will be talking about the following lures</a:t>
            </a:r>
            <a:r>
              <a:rPr lang="en-US" sz="3000">
                <a:latin typeface="Libre Franklin"/>
                <a:ea typeface="Libre Franklin"/>
                <a:cs typeface="Libre Franklin"/>
                <a:sym typeface="Libre Franklin"/>
              </a:rPr>
              <a:t>:</a:t>
            </a:r>
            <a:endParaRPr sz="3000" i="0" u="none" strike="noStrike" cap="none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Image result for authority figur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/>
          <p:nvPr/>
        </p:nvSpPr>
        <p:spPr>
          <a:xfrm>
            <a:off x="30575" y="0"/>
            <a:ext cx="12190500" cy="6858000"/>
          </a:xfrm>
          <a:prstGeom prst="rect">
            <a:avLst/>
          </a:prstGeom>
          <a:solidFill>
            <a:schemeClr val="lt1">
              <a:alpha val="5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189925" y="688525"/>
            <a:ext cx="11862900" cy="60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C521E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Who are some authority figures in our lives?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Parents/Grandparents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Other family members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Coaches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Educators/School Staff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Mentors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Doctors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Pastors/Youth Pastors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•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Law Enforcement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For the most part we are taught to respect and obey authority figures.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Most authority figures are upstanding and law-abiding. </a:t>
            </a:r>
            <a:endParaRPr sz="2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2C521E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400">
              <a:solidFill>
                <a:srgbClr val="2C521E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0" y="406400"/>
            <a:ext cx="10436772" cy="39589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180427" y="36492"/>
            <a:ext cx="594535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521E"/>
              </a:buClr>
              <a:buSzPts val="3400"/>
              <a:buFont typeface="Libre Franklin"/>
              <a:buNone/>
            </a:pPr>
            <a:r>
              <a:rPr lang="en-US" sz="3400" b="0" i="0" u="none" strike="noStrike" cap="none">
                <a:latin typeface="Libre Franklin"/>
                <a:ea typeface="Libre Franklin"/>
                <a:cs typeface="Libre Franklin"/>
                <a:sym typeface="Libre Franklin"/>
              </a:rPr>
              <a:t>AUTHORITY FIGURES</a:t>
            </a:r>
            <a:endParaRPr sz="3400" b="0" i="0" u="none" strike="noStrike" cap="none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3" descr="Image result for teens talk to parents"/>
          <p:cNvPicPr preferRelativeResize="0"/>
          <p:nvPr/>
        </p:nvPicPr>
        <p:blipFill rotWithShape="1">
          <a:blip r:embed="rId5">
            <a:alphaModFix amt="38000"/>
          </a:blip>
          <a:srcRect/>
          <a:stretch/>
        </p:blipFill>
        <p:spPr>
          <a:xfrm>
            <a:off x="0" y="0"/>
            <a:ext cx="12190412" cy="6857999"/>
          </a:xfrm>
          <a:prstGeom prst="rect">
            <a:avLst/>
          </a:prstGeom>
          <a:solidFill>
            <a:schemeClr val="lt2">
              <a:alpha val="57650"/>
            </a:schemeClr>
          </a:solidFill>
          <a:ln>
            <a:noFill/>
          </a:ln>
        </p:spPr>
      </p:pic>
      <p:sp>
        <p:nvSpPr>
          <p:cNvPr id="195" name="Google Shape;195;p23"/>
          <p:cNvSpPr/>
          <p:nvPr/>
        </p:nvSpPr>
        <p:spPr>
          <a:xfrm>
            <a:off x="-799" y="2433049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0" y="406400"/>
            <a:ext cx="10436772" cy="39589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81953" y="36492"/>
            <a:ext cx="5945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3400" b="0" i="0" u="none" strike="noStrike" cap="none">
                <a:latin typeface="Libre Franklin"/>
                <a:ea typeface="Libre Franklin"/>
                <a:cs typeface="Libre Franklin"/>
                <a:sym typeface="Libre Franklin"/>
              </a:rPr>
              <a:t>AFFECTION LURE</a:t>
            </a:r>
            <a:endParaRPr sz="3400" b="0" i="0" u="none" strike="noStrike" cap="none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-20275" y="802300"/>
            <a:ext cx="11949600" cy="6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en-US" sz="24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Some important people in our lives with whom we spend a lot of time with may include: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Friends</a:t>
            </a:r>
            <a:r>
              <a:rPr lang="en-US" sz="24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Parents/Guardians,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Teacher</a:t>
            </a:r>
            <a:r>
              <a:rPr lang="en-US" sz="24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Clergy, Coaches, Relatives,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Friends’ Parents/Guardians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en-US" sz="24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Most of the time, when people other than our parents/guardians take an interest in us, it is genuine.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There may be times when we feel no one really understands or cares. Those feelings are perfectly normal, especially for teens. 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If teens feel they can’t talk with their parents/guardians, they can talk to</a:t>
            </a:r>
            <a:r>
              <a:rPr lang="en-US" sz="2400" b="1">
                <a:latin typeface="Libre Franklin"/>
                <a:ea typeface="Libre Franklin"/>
                <a:cs typeface="Libre Franklin"/>
                <a:sym typeface="Libre Franklin"/>
              </a:rPr>
              <a:t> a trusted adult. 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0070C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0" y="406400"/>
            <a:ext cx="10436700" cy="3960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180427" y="36492"/>
            <a:ext cx="5945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3400" b="0" i="0" u="none" strike="noStrike" cap="none">
                <a:latin typeface="Libre Franklin"/>
                <a:ea typeface="Libre Franklin"/>
                <a:cs typeface="Libre Franklin"/>
                <a:sym typeface="Libre Franklin"/>
              </a:rPr>
              <a:t>GROOMING</a:t>
            </a:r>
            <a:endParaRPr sz="3400" b="0" i="0" u="none" strike="noStrike" cap="none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813925" y="652097"/>
            <a:ext cx="9935700" cy="58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ibre Franklin"/>
              <a:buNone/>
            </a:pP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ibre Franklin"/>
              <a:buChar char="❖"/>
            </a:pPr>
            <a:r>
              <a:rPr lang="en-US" sz="20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If someone showered us with attention, gifts and special privileges it may make us like them more and maybe build our trust in them. </a:t>
            </a: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❖"/>
            </a:pPr>
            <a:r>
              <a:rPr lang="en-US" sz="20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These things may make it easier for them to cross the line from </a:t>
            </a:r>
            <a:r>
              <a:rPr lang="en-US" sz="2000">
                <a:latin typeface="Libre Franklin"/>
                <a:ea typeface="Libre Franklin"/>
                <a:cs typeface="Libre Franklin"/>
                <a:sym typeface="Libre Franklin"/>
              </a:rPr>
              <a:t>appropriate concern and care to inappropriate affection or sexual abuse</a:t>
            </a:r>
            <a:r>
              <a:rPr lang="en-US" sz="20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 </a:t>
            </a:r>
            <a:endParaRPr sz="20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ibre Franklin"/>
              <a:buNone/>
            </a:pP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Sex offenders may use flattery to gain a teen’s affection.  Flattery is used to groom and lure teens into abuse and exploitation </a:t>
            </a:r>
            <a:endParaRPr sz="1800">
              <a:solidFill>
                <a:schemeClr val="dk1"/>
              </a:solidFill>
              <a:highlight>
                <a:srgbClr val="FFFF00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highlight>
                <a:srgbClr val="FFFF00"/>
              </a:highlight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❖"/>
            </a:pPr>
            <a:r>
              <a:rPr lang="en-US" sz="20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Other grooming behaviors may include: letting teens swear, play adult video games, vap</a:t>
            </a:r>
            <a:r>
              <a:rPr lang="en-US" sz="2000">
                <a:latin typeface="Libre Franklin"/>
                <a:ea typeface="Libre Franklin"/>
                <a:cs typeface="Libre Franklin"/>
                <a:sym typeface="Libre Franklin"/>
              </a:rPr>
              <a:t>ing</a:t>
            </a: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drinking alcohol, or other dr</a:t>
            </a:r>
            <a:r>
              <a:rPr lang="en-US" sz="2000">
                <a:latin typeface="Libre Franklin"/>
                <a:ea typeface="Libre Franklin"/>
                <a:cs typeface="Libre Franklin"/>
                <a:sym typeface="Libre Franklin"/>
              </a:rPr>
              <a:t>ugs,</a:t>
            </a: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and other things parents/guardians don’t usually allow. </a:t>
            </a: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ibre Franklin"/>
              <a:buNone/>
            </a:pP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❖"/>
            </a:pP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If </a:t>
            </a:r>
            <a:r>
              <a:rPr lang="en-US" sz="2000">
                <a:latin typeface="Libre Franklin"/>
                <a:ea typeface="Libre Franklin"/>
                <a:cs typeface="Libre Franklin"/>
                <a:sym typeface="Libre Franklin"/>
              </a:rPr>
              <a:t>an adult</a:t>
            </a: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asks </a:t>
            </a:r>
            <a:r>
              <a:rPr lang="en-US" sz="2000">
                <a:latin typeface="Libre Franklin"/>
                <a:ea typeface="Libre Franklin"/>
                <a:cs typeface="Libre Franklin"/>
                <a:sym typeface="Libre Franklin"/>
              </a:rPr>
              <a:t>you</a:t>
            </a: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to be secretive about </a:t>
            </a:r>
            <a:r>
              <a:rPr lang="en-US" sz="2000">
                <a:latin typeface="Libre Franklin"/>
                <a:ea typeface="Libre Franklin"/>
                <a:cs typeface="Libre Franklin"/>
                <a:sym typeface="Libre Franklin"/>
              </a:rPr>
              <a:t>your</a:t>
            </a: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relationship</a:t>
            </a:r>
            <a:r>
              <a:rPr lang="en-US" sz="2000">
                <a:latin typeface="Libre Franklin"/>
                <a:ea typeface="Libre Franklin"/>
                <a:cs typeface="Libre Franklin"/>
                <a:sym typeface="Libre Franklin"/>
              </a:rPr>
              <a:t> with them</a:t>
            </a:r>
            <a:r>
              <a:rPr lang="en-US" sz="20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it is probably an unhealthy or inappropriate relationship. </a:t>
            </a:r>
            <a:endParaRPr sz="20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ibre Franklin"/>
              <a:buNone/>
            </a:pPr>
            <a:endParaRPr sz="20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ibre Franklin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/>
            </a:r>
            <a:br>
              <a:rPr lang="en-US" sz="20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 sz="20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2" descr="woman in brown hooded coat and brown beanie standing beside a brown building at night"/>
          <p:cNvPicPr preferRelativeResize="0"/>
          <p:nvPr/>
        </p:nvPicPr>
        <p:blipFill rotWithShape="1">
          <a:blip r:embed="rId5">
            <a:alphaModFix amt="30000"/>
          </a:blip>
          <a:srcRect/>
          <a:stretch/>
        </p:blipFill>
        <p:spPr>
          <a:xfrm>
            <a:off x="799" y="-11679"/>
            <a:ext cx="12190413" cy="688136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2"/>
          <p:cNvSpPr txBox="1"/>
          <p:nvPr/>
        </p:nvSpPr>
        <p:spPr>
          <a:xfrm>
            <a:off x="180425" y="856200"/>
            <a:ext cx="11673300" cy="60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</a:pPr>
            <a:r>
              <a:rPr lang="en-US" sz="2100" b="1">
                <a:latin typeface="Libre Franklin"/>
                <a:ea typeface="Libre Franklin"/>
                <a:cs typeface="Libre Franklin"/>
                <a:sym typeface="Libre Franklin"/>
              </a:rPr>
              <a:t>Victims of human trafficking are frequently lured by false promises of a lucrative job, money/fame, stability, education, or a loving relationship.</a:t>
            </a:r>
            <a:endParaRPr sz="2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endParaRPr sz="2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International Labor Organization estimates that there are at least 12.3 million adults and children being trafficked throughout the world at any given time. </a:t>
            </a:r>
            <a:endParaRPr sz="21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1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1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 estimated 100,000 American citizens are trafficked each year and 18,000</a:t>
            </a:r>
            <a:r>
              <a:rPr lang="en-US" sz="2100" b="1">
                <a:latin typeface="Libre Franklin"/>
                <a:ea typeface="Libre Franklin"/>
                <a:cs typeface="Libre Franklin"/>
                <a:sym typeface="Libre Franklin"/>
              </a:rPr>
              <a:t>-</a:t>
            </a:r>
            <a:r>
              <a:rPr lang="en-US" sz="21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20,000 people from other countries are trafficked into the U.S. every year.</a:t>
            </a:r>
            <a:endParaRPr sz="2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1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1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Human trafficking is the second largest crime in the world – right behind drug trafficking. </a:t>
            </a:r>
            <a:endParaRPr sz="2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1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1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Human trafficking is a $150 billion industry worldwide, according to the International Labor Organization. </a:t>
            </a:r>
            <a:endParaRPr sz="21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endParaRPr sz="2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100" b="1">
                <a:latin typeface="Libre Franklin"/>
                <a:ea typeface="Libre Franklin"/>
                <a:cs typeface="Libre Franklin"/>
                <a:sym typeface="Libre Franklin"/>
              </a:rPr>
              <a:t>Georgia received 398 calls and 150 reported human trafficking cases since 2017. </a:t>
            </a:r>
            <a:endParaRPr sz="2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100" b="1">
                <a:latin typeface="Libre Franklin"/>
                <a:ea typeface="Libre Franklin"/>
                <a:cs typeface="Libre Franklin"/>
                <a:sym typeface="Libre Franklin"/>
              </a:rPr>
              <a:t>-1,118 of the sex trafficking cases in Georgia include minors. Average age of entry for victims is 12-14. </a:t>
            </a:r>
            <a:r>
              <a:rPr lang="en-US" b="1">
                <a:latin typeface="Libre Franklin"/>
                <a:ea typeface="Libre Franklin"/>
                <a:cs typeface="Libre Franklin"/>
                <a:sym typeface="Libre Franklin"/>
              </a:rPr>
              <a:t>(https://law.georgia.gov/key-issues/human-trafficking)</a:t>
            </a:r>
            <a:endParaRPr b="1" u="sng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endParaRPr sz="23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7" name="Google Shape;297;p32"/>
          <p:cNvSpPr/>
          <p:nvPr/>
        </p:nvSpPr>
        <p:spPr>
          <a:xfrm>
            <a:off x="0" y="406400"/>
            <a:ext cx="10436700" cy="3960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180427" y="36492"/>
            <a:ext cx="1105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3400">
                <a:latin typeface="Libre Franklin"/>
                <a:ea typeface="Libre Franklin"/>
                <a:cs typeface="Libre Franklin"/>
                <a:sym typeface="Libre Franklin"/>
              </a:rPr>
              <a:t>TRAFFICKING LURE</a:t>
            </a:r>
            <a:endParaRPr sz="3400" b="0" i="0" u="none" strike="noStrike" cap="none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/>
          <p:nvPr/>
        </p:nvSpPr>
        <p:spPr>
          <a:xfrm>
            <a:off x="0" y="406400"/>
            <a:ext cx="10436700" cy="3960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180427" y="36492"/>
            <a:ext cx="933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3400">
                <a:latin typeface="Libre Franklin"/>
                <a:ea typeface="Libre Franklin"/>
                <a:cs typeface="Libre Franklin"/>
                <a:sym typeface="Libre Franklin"/>
              </a:rPr>
              <a:t>Signs of Teen trafficking</a:t>
            </a:r>
            <a:endParaRPr/>
          </a:p>
        </p:txBody>
      </p:sp>
      <p:sp>
        <p:nvSpPr>
          <p:cNvPr id="372" name="Google Shape;372;p39"/>
          <p:cNvSpPr txBox="1"/>
          <p:nvPr/>
        </p:nvSpPr>
        <p:spPr>
          <a:xfrm>
            <a:off x="645400" y="1021950"/>
            <a:ext cx="11037000" cy="58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Does your friend have a new older partner who they don’t want you to meet?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2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Do they have new clothing, cash, or lavish jewelry/accessories?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Makes references to frequent travel to other cities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2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Have they dropped out of sports, clubs, or activities they used to love?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2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Do they skip school often? Have their grades dropped?</a:t>
            </a:r>
            <a:r>
              <a:rPr lang="en-US" sz="220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Have they stopped hanging out or disappeared for periods of time and refuse to tell you where they have been?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Are they constantly on the phone and won’t tell you who they are chatting with?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bre Franklin"/>
              <a:buChar char="❖"/>
            </a:pPr>
            <a:r>
              <a:rPr lang="en-US" sz="2200">
                <a:latin typeface="Libre Franklin"/>
                <a:ea typeface="Libre Franklin"/>
                <a:cs typeface="Libre Franklin"/>
                <a:sym typeface="Libre Franklin"/>
              </a:rPr>
              <a:t>Do they have injuries, bruises, or new tattoos they won’t discuss?</a:t>
            </a:r>
            <a:endParaRPr sz="2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"/>
          <p:cNvSpPr/>
          <p:nvPr/>
        </p:nvSpPr>
        <p:spPr>
          <a:xfrm>
            <a:off x="0" y="406400"/>
            <a:ext cx="10436772" cy="39589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5"/>
          <p:cNvSpPr txBox="1"/>
          <p:nvPr/>
        </p:nvSpPr>
        <p:spPr>
          <a:xfrm>
            <a:off x="0" y="215050"/>
            <a:ext cx="11811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56"/>
              </a:buClr>
              <a:buSzPts val="3400"/>
              <a:buFont typeface="Libre Franklin"/>
              <a:buNone/>
            </a:pPr>
            <a:r>
              <a:rPr lang="en-US" sz="2800">
                <a:solidFill>
                  <a:srgbClr val="3C1A5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SUPPORTING A FRIEND WHO IS THINKING ABOUT RUNNING AWAY</a:t>
            </a:r>
            <a:endParaRPr sz="2800" b="0" i="0" u="none" strike="noStrike" cap="none">
              <a:solidFill>
                <a:srgbClr val="3C1A5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2" name="Google Shape;432;p45"/>
          <p:cNvSpPr txBox="1"/>
          <p:nvPr/>
        </p:nvSpPr>
        <p:spPr>
          <a:xfrm>
            <a:off x="556925" y="2112825"/>
            <a:ext cx="10849500" cy="30084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National Runaway Hotline</a:t>
            </a: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4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Call: 1-800-RUNAWAY (1-800-786-2929)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Text: 66008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latin typeface="Libre Franklin"/>
                <a:ea typeface="Libre Franklin"/>
                <a:cs typeface="Libre Franklin"/>
                <a:sym typeface="Libre Franklin"/>
              </a:rPr>
              <a:t>Georgia Cares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latin typeface="Libre Franklin"/>
                <a:ea typeface="Libre Franklin"/>
                <a:cs typeface="Libre Franklin"/>
                <a:sym typeface="Libre Franklin"/>
              </a:rPr>
              <a:t>For treatment and care for child victims of sexual exploitation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latin typeface="Libre Franklin"/>
                <a:ea typeface="Libre Franklin"/>
                <a:cs typeface="Libre Franklin"/>
                <a:sym typeface="Libre Franklin"/>
              </a:rPr>
              <a:t>Call: 1-844-842-3678.</a:t>
            </a: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None/>
            </a:pPr>
            <a:endParaRPr sz="24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4181</TotalTime>
  <Words>876</Words>
  <Application>Microsoft Office PowerPoint</Application>
  <PresentationFormat>Widescreen</PresentationFormat>
  <Paragraphs>129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Libre Franklin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Geer, Kimberly</dc:creator>
  <cp:lastModifiedBy>Adams, Beyonka</cp:lastModifiedBy>
  <cp:revision>23</cp:revision>
  <dcterms:modified xsi:type="dcterms:W3CDTF">2020-02-10T20:09:10Z</dcterms:modified>
</cp:coreProperties>
</file>