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scale.com/research/US/Job=Electrician/Hourly_Rate/da769bcf/Instrument-Control" TargetMode="External"/><Relationship Id="rId2" Type="http://schemas.openxmlformats.org/officeDocument/2006/relationships/hyperlink" Target="https://www.payscale.com/research/US/Job=Electrician/Hourly_Rate/2245fc33/Nuclear-Energy-Nuclear-Pow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vNqeVaRuz94GS3yT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ag.org/" TargetMode="External"/><Relationship Id="rId3" Type="http://schemas.openxmlformats.org/officeDocument/2006/relationships/hyperlink" Target="http://www.gacareerpipeline.gadoe.org/" TargetMode="External"/><Relationship Id="rId7" Type="http://schemas.openxmlformats.org/officeDocument/2006/relationships/hyperlink" Target="http://www.iupatdc77.org/" TargetMode="External"/><Relationship Id="rId2" Type="http://schemas.openxmlformats.org/officeDocument/2006/relationships/hyperlink" Target="http://www.aviationmaintenanc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ejatc.org/" TargetMode="External"/><Relationship Id="rId5" Type="http://schemas.openxmlformats.org/officeDocument/2006/relationships/hyperlink" Target="mailto:iec@iecatlantaga.org" TargetMode="External"/><Relationship Id="rId4" Type="http://schemas.openxmlformats.org/officeDocument/2006/relationships/hyperlink" Target="http://www.carrolldaniel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oroma@aviationmaintenance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hebalancecareers.com/how-to-decide-if-a-job-is-a-good-fit-206140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careers.com/best-jobs-for-community-college-graduates-2059637" TargetMode="External"/><Relationship Id="rId2" Type="http://schemas.openxmlformats.org/officeDocument/2006/relationships/hyperlink" Target="https://www.thebalancecareers.com/what-are-apprenticeship-programs-20619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cc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WeLCOME</a:t>
            </a:r>
            <a:r>
              <a:rPr lang="en-US" sz="2800" dirty="0" smtClean="0">
                <a:solidFill>
                  <a:srgbClr val="0070C0"/>
                </a:solidFill>
              </a:rPr>
              <a:t> PARENTS &amp; STUDENTS OF SHILOH &amp; SOUTH GWINNETT HIGH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3724" y="140316"/>
            <a:ext cx="3701812" cy="55806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Reminders: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Please mute your mics to minimize background noise.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Use the chat for questions</a:t>
            </a:r>
          </a:p>
        </p:txBody>
      </p:sp>
    </p:spTree>
    <p:extLst>
      <p:ext uri="{BB962C8B-B14F-4D97-AF65-F5344CB8AC3E}">
        <p14:creationId xmlns:p14="http://schemas.microsoft.com/office/powerpoint/2010/main" val="23643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Construction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Physical</a:t>
            </a:r>
            <a:r>
              <a:rPr lang="en-US" dirty="0" smtClean="0"/>
              <a:t> - </a:t>
            </a:r>
            <a:r>
              <a:rPr lang="en-US" dirty="0"/>
              <a:t>Physical </a:t>
            </a:r>
            <a:r>
              <a:rPr lang="en-US" dirty="0" smtClean="0"/>
              <a:t>endurance, heavy lifting, dexterity, &amp; operating heavy </a:t>
            </a:r>
            <a:r>
              <a:rPr lang="en-US" dirty="0"/>
              <a:t>equipment operation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Office</a:t>
            </a:r>
            <a:r>
              <a:rPr lang="en-US" dirty="0" smtClean="0"/>
              <a:t> – Computer literacy, phone etiquette, customer service, </a:t>
            </a:r>
            <a:r>
              <a:rPr lang="en-US" dirty="0"/>
              <a:t>o</a:t>
            </a:r>
            <a:r>
              <a:rPr lang="en-US" dirty="0" smtClean="0"/>
              <a:t>ral  </a:t>
            </a:r>
            <a:r>
              <a:rPr lang="en-US" dirty="0"/>
              <a:t>&amp;  </a:t>
            </a:r>
            <a:r>
              <a:rPr lang="en-US" dirty="0" smtClean="0"/>
              <a:t>written </a:t>
            </a:r>
            <a:r>
              <a:rPr lang="en-US" dirty="0"/>
              <a:t>communication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&amp; Planning </a:t>
            </a:r>
            <a:r>
              <a:rPr lang="en-US" dirty="0" smtClean="0"/>
              <a:t>- </a:t>
            </a:r>
            <a:r>
              <a:rPr lang="en-US" dirty="0"/>
              <a:t>Interpreting </a:t>
            </a:r>
            <a:r>
              <a:rPr lang="en-US" dirty="0" smtClean="0"/>
              <a:t>blueprints, understanding </a:t>
            </a:r>
            <a:r>
              <a:rPr lang="en-US" dirty="0"/>
              <a:t>the </a:t>
            </a:r>
            <a:r>
              <a:rPr lang="en-US" dirty="0" smtClean="0"/>
              <a:t>design, construction reports,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estimating, identifying </a:t>
            </a:r>
            <a:r>
              <a:rPr lang="en-US" dirty="0"/>
              <a:t>material </a:t>
            </a:r>
            <a:r>
              <a:rPr lang="en-US" dirty="0" smtClean="0"/>
              <a:t>costs and the identifying </a:t>
            </a:r>
            <a:r>
              <a:rPr lang="en-US" dirty="0"/>
              <a:t>building </a:t>
            </a:r>
            <a:r>
              <a:rPr lang="en-US" dirty="0" smtClean="0"/>
              <a:t>process.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Management </a:t>
            </a:r>
            <a:r>
              <a:rPr lang="en-US" dirty="0" smtClean="0"/>
              <a:t>– Teamwork, quality assurance, problem solving &amp; safety.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Codes &amp; Regulation </a:t>
            </a:r>
            <a:r>
              <a:rPr lang="en-US" dirty="0" smtClean="0"/>
              <a:t>– Compliance, environmental awareness, integrity &amp; attention to detail.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0" y="752268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Electrical </a:t>
            </a:r>
            <a:r>
              <a:rPr lang="en-US" sz="5400" b="1" dirty="0" err="1" smtClean="0"/>
              <a:t>INdustry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759" y="1913546"/>
            <a:ext cx="7307384" cy="41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Electrical Jobs &amp; salaries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686" y="1853754"/>
            <a:ext cx="7419703" cy="406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Electrician Qualifications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Earn a high school diploma or the </a:t>
            </a:r>
            <a:r>
              <a:rPr lang="en-US" dirty="0" smtClean="0"/>
              <a:t>equivalent </a:t>
            </a:r>
            <a:r>
              <a:rPr lang="en-US" sz="1400" dirty="0" smtClean="0"/>
              <a:t>(Some </a:t>
            </a:r>
            <a:r>
              <a:rPr lang="en-US" sz="1400" dirty="0"/>
              <a:t>school subjects that offer valuable skills for this career </a:t>
            </a:r>
            <a:r>
              <a:rPr lang="en-US" sz="1400" dirty="0" smtClean="0"/>
              <a:t>are:) Algebra </a:t>
            </a:r>
            <a:r>
              <a:rPr lang="en-US" sz="1400" dirty="0"/>
              <a:t>and </a:t>
            </a:r>
            <a:r>
              <a:rPr lang="en-US" sz="1400" dirty="0" smtClean="0"/>
              <a:t>trigonometry, Physics, English, shop &amp; mechanical drawing).</a:t>
            </a:r>
          </a:p>
          <a:p>
            <a:r>
              <a:rPr lang="en-US" dirty="0"/>
              <a:t>Consider attending a trade or vocational-technical </a:t>
            </a:r>
            <a:r>
              <a:rPr lang="en-US" dirty="0" smtClean="0"/>
              <a:t>school.</a:t>
            </a:r>
            <a:endParaRPr lang="en-US" dirty="0"/>
          </a:p>
          <a:p>
            <a:r>
              <a:rPr lang="en-US" dirty="0"/>
              <a:t>Apply for an </a:t>
            </a:r>
            <a:r>
              <a:rPr lang="en-US" dirty="0" smtClean="0"/>
              <a:t>apprenticeship.</a:t>
            </a:r>
            <a:endParaRPr lang="en-US" dirty="0"/>
          </a:p>
          <a:p>
            <a:r>
              <a:rPr lang="en-US" dirty="0"/>
              <a:t>Register </a:t>
            </a:r>
            <a:r>
              <a:rPr lang="en-US" dirty="0" smtClean="0"/>
              <a:t>&amp; complete an </a:t>
            </a:r>
            <a:r>
              <a:rPr lang="en-US" dirty="0"/>
              <a:t>electrician </a:t>
            </a:r>
            <a:r>
              <a:rPr lang="en-US" dirty="0" smtClean="0"/>
              <a:t>apprentice program.</a:t>
            </a:r>
          </a:p>
          <a:p>
            <a:r>
              <a:rPr lang="en-US" dirty="0"/>
              <a:t>Get licensed or </a:t>
            </a:r>
            <a:r>
              <a:rPr lang="en-US" dirty="0" smtClean="0"/>
              <a:t>certified.</a:t>
            </a:r>
            <a:endParaRPr lang="en-US" dirty="0"/>
          </a:p>
          <a:p>
            <a:endParaRPr lang="en-US" dirty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37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Electrical SKILLS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Different skills can affect </a:t>
            </a:r>
            <a:r>
              <a:rPr lang="en-US" dirty="0" smtClean="0"/>
              <a:t>the salary scale in the electrical industry. The </a:t>
            </a:r>
            <a:r>
              <a:rPr lang="en-US" dirty="0"/>
              <a:t>most popular skills and their effect on </a:t>
            </a:r>
            <a:r>
              <a:rPr lang="en-US" dirty="0" smtClean="0"/>
              <a:t>salary are: </a:t>
            </a:r>
            <a:r>
              <a:rPr lang="en-US" dirty="0" smtClean="0">
                <a:hlinkClick r:id="rId2"/>
              </a:rPr>
              <a:t>Nuclear </a:t>
            </a:r>
            <a:r>
              <a:rPr lang="en-US" dirty="0">
                <a:hlinkClick r:id="rId2"/>
              </a:rPr>
              <a:t>Energy / Nuclear </a:t>
            </a:r>
            <a:r>
              <a:rPr lang="en-US" dirty="0" smtClean="0">
                <a:hlinkClick r:id="rId2"/>
              </a:rPr>
              <a:t>Power</a:t>
            </a:r>
            <a:r>
              <a:rPr lang="en-US" dirty="0" smtClean="0"/>
              <a:t> &amp; </a:t>
            </a:r>
            <a:r>
              <a:rPr lang="en-US" u="sng" dirty="0" smtClean="0">
                <a:hlinkClick r:id="rId3"/>
              </a:rPr>
              <a:t>Instrument Control</a:t>
            </a:r>
            <a:r>
              <a:rPr lang="en-US" u="sng" dirty="0" smtClean="0"/>
              <a:t>.</a:t>
            </a:r>
            <a:endParaRPr lang="en-US" u="sng" dirty="0"/>
          </a:p>
          <a:p>
            <a:r>
              <a:rPr lang="en-US" dirty="0" smtClean="0"/>
              <a:t>Maintenance </a:t>
            </a:r>
          </a:p>
          <a:p>
            <a:r>
              <a:rPr lang="en-US" dirty="0" smtClean="0"/>
              <a:t>Exceptional </a:t>
            </a:r>
            <a:r>
              <a:rPr lang="en-US" dirty="0"/>
              <a:t>communication and customer service skills</a:t>
            </a:r>
          </a:p>
          <a:p>
            <a:r>
              <a:rPr lang="en-US" dirty="0"/>
              <a:t>Ability to identify wires accurately</a:t>
            </a:r>
          </a:p>
          <a:p>
            <a:r>
              <a:rPr lang="en-US" dirty="0"/>
              <a:t>Ability to perform electrical tests, read results and diagnose and repair electrical problems</a:t>
            </a:r>
          </a:p>
          <a:p>
            <a:r>
              <a:rPr lang="en-US" dirty="0" smtClean="0"/>
              <a:t>Problem-solving, Critical </a:t>
            </a:r>
            <a:r>
              <a:rPr lang="en-US" dirty="0"/>
              <a:t>thinking</a:t>
            </a:r>
          </a:p>
          <a:p>
            <a:r>
              <a:rPr lang="en-US" dirty="0"/>
              <a:t>Circuit knowledge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Strong work ethic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UPCOMING EVENTS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FAFSA Help Session – SENIORS ONLY – 3/20 @ 9 am and   3/30 @5 pm. </a:t>
            </a:r>
          </a:p>
          <a:p>
            <a:r>
              <a:rPr lang="en-US" sz="3900" dirty="0" smtClean="0"/>
              <a:t>Please </a:t>
            </a:r>
            <a:r>
              <a:rPr lang="en-US" sz="3900" dirty="0"/>
              <a:t>register </a:t>
            </a:r>
            <a:r>
              <a:rPr lang="en-US" sz="3900" dirty="0">
                <a:hlinkClick r:id="rId2"/>
              </a:rPr>
              <a:t>https://</a:t>
            </a:r>
            <a:r>
              <a:rPr lang="en-US" sz="3900" dirty="0" smtClean="0">
                <a:hlinkClick r:id="rId2"/>
              </a:rPr>
              <a:t>forms.gle/vNqeVaRuz94GS3yT9</a:t>
            </a:r>
            <a:r>
              <a:rPr lang="en-US" sz="3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0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Aviation –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www.aviationmaintenance.edu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Construction – </a:t>
            </a:r>
            <a:r>
              <a:rPr lang="en-US" dirty="0" smtClean="0">
                <a:hlinkClick r:id="rId3"/>
              </a:rPr>
              <a:t>www.gacareerpipeline.gadoe.org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Construction – Carroll Daniel, </a:t>
            </a:r>
            <a:r>
              <a:rPr lang="en-US" dirty="0" smtClean="0">
                <a:hlinkClick r:id="rId4"/>
              </a:rPr>
              <a:t>www.carrolldaniel.com</a:t>
            </a:r>
            <a:r>
              <a:rPr lang="en-US" dirty="0" smtClean="0"/>
              <a:t>, 770-563-3241</a:t>
            </a:r>
          </a:p>
          <a:p>
            <a:r>
              <a:rPr lang="en-US" dirty="0" smtClean="0"/>
              <a:t>Electrical – Independent Electrical Contractors, </a:t>
            </a:r>
            <a:r>
              <a:rPr lang="en-US" dirty="0" smtClean="0">
                <a:hlinkClick r:id="rId5"/>
              </a:rPr>
              <a:t>iec@iecatlantaga.org</a:t>
            </a:r>
            <a:r>
              <a:rPr lang="en-US" dirty="0" smtClean="0"/>
              <a:t>, 770-242-9277</a:t>
            </a:r>
          </a:p>
          <a:p>
            <a:r>
              <a:rPr lang="en-US" dirty="0" smtClean="0"/>
              <a:t>Electrical – IBEW 613, </a:t>
            </a:r>
            <a:r>
              <a:rPr lang="en-US" dirty="0" smtClean="0">
                <a:hlinkClick r:id="rId6"/>
              </a:rPr>
              <a:t>www.aejatc.org</a:t>
            </a:r>
            <a:r>
              <a:rPr lang="en-US" dirty="0" smtClean="0"/>
              <a:t>, 404-523-5400</a:t>
            </a:r>
          </a:p>
          <a:p>
            <a:r>
              <a:rPr lang="en-US" dirty="0" smtClean="0"/>
              <a:t>Finishing Trade Institute – </a:t>
            </a:r>
            <a:r>
              <a:rPr lang="en-US" dirty="0" smtClean="0">
                <a:hlinkClick r:id="rId7"/>
              </a:rPr>
              <a:t>www.iupatdc77.org</a:t>
            </a:r>
            <a:r>
              <a:rPr lang="en-US" dirty="0" smtClean="0"/>
              <a:t>, 678-705-5668</a:t>
            </a:r>
          </a:p>
          <a:p>
            <a:r>
              <a:rPr lang="en-US" dirty="0" smtClean="0"/>
              <a:t>HVAC – CCAG (Conditioned Air Assn, of GA) </a:t>
            </a:r>
            <a:r>
              <a:rPr lang="en-US" dirty="0" smtClean="0">
                <a:hlinkClick r:id="rId8"/>
              </a:rPr>
              <a:t>www.caag.org</a:t>
            </a:r>
            <a:r>
              <a:rPr lang="en-US" dirty="0" smtClean="0"/>
              <a:t>, 678-646-2224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correctly respond when a guest says “Thank You” - Ins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52" y="138339"/>
            <a:ext cx="7498080" cy="55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309" y="809897"/>
            <a:ext cx="8912543" cy="253383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002060"/>
                </a:solidFill>
              </a:rPr>
              <a:t>TRADE TALKS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0249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700" b="1" dirty="0">
                <a:latin typeface="Cooper Black" panose="0208090404030B020404" pitchFamily="18" charset="0"/>
              </a:rPr>
              <a:t>Sponsored by Shiloh &amp; South Gwinnett’s College &amp; Career </a:t>
            </a:r>
            <a:r>
              <a:rPr lang="en-US" sz="1700" b="1" dirty="0" smtClean="0">
                <a:latin typeface="Cooper Black" panose="0208090404030B020404" pitchFamily="18" charset="0"/>
              </a:rPr>
              <a:t>Centers</a:t>
            </a:r>
          </a:p>
          <a:p>
            <a:pPr algn="ctr"/>
            <a:r>
              <a:rPr lang="en-US" b="1" dirty="0" smtClean="0">
                <a:latin typeface="Cooper Black" panose="0208090404030B020404" pitchFamily="18" charset="0"/>
              </a:rPr>
              <a:t>Dr. Aisha Stephen – Aisha.Stephen@gcpsk12.org</a:t>
            </a:r>
          </a:p>
          <a:p>
            <a:pPr algn="ctr"/>
            <a:r>
              <a:rPr lang="en-US" b="1" dirty="0" smtClean="0">
                <a:latin typeface="Cooper Black" panose="0208090404030B020404" pitchFamily="18" charset="0"/>
              </a:rPr>
              <a:t>Mr. Kennard WEEVER – Kennard.weever@gcpsk12.org</a:t>
            </a:r>
          </a:p>
          <a:p>
            <a:endParaRPr lang="en-US" dirty="0"/>
          </a:p>
        </p:txBody>
      </p:sp>
      <p:pic>
        <p:nvPicPr>
          <p:cNvPr id="5122" name="Picture 2" descr="Shiloh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603" cy="16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rents/Students / Home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285" y="0"/>
            <a:ext cx="1817716" cy="17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43" y="371541"/>
            <a:ext cx="8431473" cy="52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</a:p>
          <a:p>
            <a:r>
              <a:rPr lang="en-US" dirty="0" smtClean="0"/>
              <a:t>Introductions (Aviation, Construction &amp; Electrical)</a:t>
            </a:r>
          </a:p>
          <a:p>
            <a:r>
              <a:rPr lang="en-US" dirty="0" smtClean="0"/>
              <a:t>Industry Overview</a:t>
            </a:r>
          </a:p>
          <a:p>
            <a:r>
              <a:rPr lang="en-US" dirty="0" smtClean="0"/>
              <a:t>Q &amp; A</a:t>
            </a:r>
          </a:p>
          <a:p>
            <a:r>
              <a:rPr lang="en-US" dirty="0" smtClean="0"/>
              <a:t>Upcoming Events</a:t>
            </a:r>
          </a:p>
          <a:p>
            <a:r>
              <a:rPr lang="en-US" dirty="0" smtClean="0"/>
              <a:t>Closing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Aviation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44931" y="1853754"/>
            <a:ext cx="8569348" cy="3784752"/>
          </a:xfrm>
        </p:spPr>
        <p:txBody>
          <a:bodyPr/>
          <a:lstStyle/>
          <a:p>
            <a:r>
              <a:rPr lang="en-US" dirty="0" err="1" smtClean="0"/>
              <a:t>Sherita</a:t>
            </a:r>
            <a:r>
              <a:rPr lang="en-US" dirty="0" smtClean="0"/>
              <a:t> Sutton, Community Outreach Representative 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coroma@aviationmaintenance.edu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4" name="Picture 8" descr="https://attachments.office.net/owa/Aisha.Stephen%40gcpsk12.org/service.svc/s/GetAttachmentThumbnail?id=AQMkAGFiYzBhZWIwLTlmNzAtNGI2NC1hMmNhLTdhOTBjN2QxNTA5MgBGAAADhuS1pHNVqEaG0S1V8nwaFAcA1mBXkKSe%2B0qTWAZQKPha4AAAAgEMAAAA1mBXkKSe%2B0qTWAZQKPha4AABRTqiDQAAAAESABAAWz4H586WWE6Dqy5mtWgr5g%3D%3D&amp;thumbnailType=2&amp;token=eyJhbGciOiJSUzI1NiIsImtpZCI6IjMwODE3OUNFNUY0QjUyRTc4QjJEQjg5NjZCQUY0RUNDMzcyN0FFRUUiLCJ0eXAiOiJKV1QiLCJ4NXQiOiJNSUY1emw5TFV1ZUxMYmlXYTY5T3pEY25ydTQifQ.eyJvcmlnaW4iOiJodHRwczovL291dGxvb2sub2ZmaWNlLmNvbSIsInVjIjoiMTFmZjc0MWYwMmMyNDkxNzljMTJjYzI1ODM1YzA5N2UiLCJ2ZXIiOiJFeGNoYW5nZS5DYWxsYmFjay5WMSIsImFwcGN0eHNlbmRlciI6Ik93YURvd25sb2FkQDdkZTY1Y2Y5LTNmMmUtNGU2Ny1hNDY5LTk2NWIwZDA4NWZiYiIsImlzc3JpbmciOiJXVyIsImFwcGN0eCI6IntcIm1zZXhjaHByb3RcIjpcIm93YVwiLFwicHVpZFwiOlwiMTE1Mzc2NTkzMTkyMTI2NDQwOVwiLFwic2NvcGVcIjpcIk93YURvd25sb2FkXCIsXCJvaWRcIjpcImI0YTQ1YTRkLWViYTEtNDFmNy04N2M1LTJlMGNlYjVkMWM4N1wiLFwicHJpbWFyeXNpZFwiOlwiUy0xLTUtMjEtNjcxMzc2NjA2LTExMDQyMjA2MDQtNDEwNzA2NzI4Ny03MTE3MzEyXCJ9IiwibmJmIjoxNjE1ODkyODUzLCJleHAiOjE2MTU4OTM0NTMsImlzcyI6IjAwMDAwMDAyLTAwMDAtMGZmMS1jZTAwLTAwMDAwMDAwMDAwMEA3ZGU2NWNmOS0zZjJlLTRlNjctYTQ2OS05NjViMGQwODVmYmIiLCJhdWQiOiIwMDAwMDAwMi0wMDAwLTBmZjEtY2UwMC0wMDAwMDAwMDAwMDAvYXR0YWNobWVudHMub2ZmaWNlLm5ldEA3ZGU2NWNmOS0zZjJlLTRlNjctYTQ2OS05NjViMGQwODVmYmIiLCJoYXBwIjoib3dhIn0.ZafBx90w7Dfu_wB7nNnb3N3m4zT0lwQls6XN-M0WrJCqKZPnJWMbaRakKqkWc9IC7rC8M7Uti0A-gJM2OJFxkWaCWFp9YVpgXAx9wwyCDOQItEFU7sHaaykElgQgLOHYq_zS_kfxK3_cJgk1ZcQKInSE_L-zsZtpMVAUPyn8iX7HCx5F1BVkK0dyXFglK5RhSjL5VrXUsLsai98DE8FZ7C0HFa-ucCKff_qVnrVHkwGHYaj_Taj3YlVLOdKVSFAE_ZFs2RKwDil3i17jS_m3Vm2zpFPmrrgdmSAGHDmki9N5PEXXz8FL3YwkSgKZd7SE1T6zKVw65DTwK75i6A6eVg&amp;X-OWA-CANARY=tBN2stv0H0Gjcell_vaOhuBGdSls6NgYW6mqijWc3tYzdfcQqIywiyd8FN5atZrl8EDQ2uEM4o4.&amp;owa=outlook.office.com&amp;scriptVer=20210308001.08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65" y="3108960"/>
            <a:ext cx="5916701" cy="21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Construction Industry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</a:t>
            </a:r>
            <a:r>
              <a:rPr lang="en-US" dirty="0"/>
              <a:t>you’re considering a job in construction, there are plenty of opportunities to get hired. The Bureau of Labor Statistics forecasts that construction will add about 296,300 new jobs between 2019 and </a:t>
            </a:r>
            <a:r>
              <a:rPr lang="en-US" dirty="0" smtClean="0"/>
              <a:t>2029.</a:t>
            </a:r>
          </a:p>
          <a:p>
            <a:r>
              <a:rPr lang="en-US" dirty="0"/>
              <a:t>Which are the best positions to consider if you want to work construction? The answer depends on your skills, interests, and </a:t>
            </a:r>
            <a:r>
              <a:rPr lang="en-US" dirty="0">
                <a:hlinkClick r:id="rId2"/>
              </a:rPr>
              <a:t>what you want in a job</a:t>
            </a:r>
            <a:r>
              <a:rPr lang="en-US" dirty="0"/>
              <a:t>, as well as the job market. However, there are some jobs that have higher wages and more potential job openings than other occupations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2483" y="1864193"/>
            <a:ext cx="5664307" cy="35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construction jobs &amp; Salaries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Boilermarker</a:t>
            </a:r>
            <a:r>
              <a:rPr lang="en-US" dirty="0" smtClean="0"/>
              <a:t> - $63,100</a:t>
            </a:r>
          </a:p>
          <a:p>
            <a:r>
              <a:rPr lang="en-US" dirty="0" smtClean="0"/>
              <a:t>Elevator Installer - $84,990</a:t>
            </a:r>
          </a:p>
          <a:p>
            <a:r>
              <a:rPr lang="en-US" dirty="0" smtClean="0"/>
              <a:t>Construction Building Inspector - $60,710</a:t>
            </a:r>
          </a:p>
          <a:p>
            <a:r>
              <a:rPr lang="en-US" dirty="0" smtClean="0"/>
              <a:t>Electrician - $56,180</a:t>
            </a:r>
          </a:p>
          <a:p>
            <a:r>
              <a:rPr lang="en-US" dirty="0" smtClean="0"/>
              <a:t>Plumber &amp; Pipefitter - $55,160</a:t>
            </a:r>
          </a:p>
          <a:p>
            <a:r>
              <a:rPr lang="en-US" dirty="0" smtClean="0"/>
              <a:t>Iron / Sheet metal worker - $50,400 - $53,650</a:t>
            </a:r>
          </a:p>
          <a:p>
            <a:r>
              <a:rPr lang="en-US" dirty="0" smtClean="0"/>
              <a:t>Construction Equipment Operator - $48,160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construction jobs &amp; Salaries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Glazier - $44,630</a:t>
            </a:r>
          </a:p>
          <a:p>
            <a:r>
              <a:rPr lang="en-US" dirty="0" smtClean="0"/>
              <a:t>Laborers &amp; Helpers - $36,000</a:t>
            </a:r>
          </a:p>
          <a:p>
            <a:r>
              <a:rPr lang="en-US" dirty="0" smtClean="0"/>
              <a:t>Solar Photovoltaic Installer (PV) - $44,890</a:t>
            </a:r>
          </a:p>
          <a:p>
            <a:r>
              <a:rPr lang="en-US" dirty="0" smtClean="0"/>
              <a:t>Insulation Worker - $44,180</a:t>
            </a:r>
          </a:p>
          <a:p>
            <a:r>
              <a:rPr lang="en-US" dirty="0" smtClean="0"/>
              <a:t>Roofers - $39, 970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Source: U.S. Department of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Construction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in construction range from lower-paying unskilled jobs to highly paid jobs that require formal training through an </a:t>
            </a:r>
            <a:r>
              <a:rPr lang="en-US" dirty="0">
                <a:hlinkClick r:id="rId2"/>
              </a:rPr>
              <a:t>apprenticeship program</a:t>
            </a:r>
            <a:r>
              <a:rPr lang="en-US" dirty="0"/>
              <a:t>, technical school, or </a:t>
            </a:r>
            <a:r>
              <a:rPr lang="en-US" dirty="0">
                <a:hlinkClick r:id="rId3"/>
              </a:rPr>
              <a:t>community college</a:t>
            </a:r>
            <a:r>
              <a:rPr lang="en-US" dirty="0"/>
              <a:t> classes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Basic requirements: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High school diploma, drivers license, CDL, &amp; NCCCO certification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NCCCO – National Commission for Certification of Crane Operators – </a:t>
            </a:r>
            <a:r>
              <a:rPr lang="en-US" dirty="0" smtClean="0">
                <a:hlinkClick r:id="rId4"/>
              </a:rPr>
              <a:t>www.nccco.org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2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1667</TotalTime>
  <Words>621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Cooper Black</vt:lpstr>
      <vt:lpstr>Gill Sans MT</vt:lpstr>
      <vt:lpstr>Wingdings</vt:lpstr>
      <vt:lpstr>Gallery</vt:lpstr>
      <vt:lpstr>WeLCOME PARENTS &amp; STUDENTS OF SHILOH &amp; SOUTH GWINNETT HIGH</vt:lpstr>
      <vt:lpstr>TRADE TALKS</vt:lpstr>
      <vt:lpstr>PowerPoint Presentation</vt:lpstr>
      <vt:lpstr>AGENDA</vt:lpstr>
      <vt:lpstr>Aviation</vt:lpstr>
      <vt:lpstr>Construction Industry</vt:lpstr>
      <vt:lpstr>construction jobs &amp; Salaries</vt:lpstr>
      <vt:lpstr>construction jobs &amp; Salaries</vt:lpstr>
      <vt:lpstr>Construction Qualifications</vt:lpstr>
      <vt:lpstr>Construction Skills</vt:lpstr>
      <vt:lpstr>Electrical INdustry</vt:lpstr>
      <vt:lpstr>Electrical Jobs &amp; salaries</vt:lpstr>
      <vt:lpstr>Electrician Qualifications</vt:lpstr>
      <vt:lpstr>Electrical SKILLS</vt:lpstr>
      <vt:lpstr>UPCOMING EVENTS</vt:lpstr>
      <vt:lpstr>RESOURCES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Stephen</dc:creator>
  <cp:lastModifiedBy>Aisha Stephen</cp:lastModifiedBy>
  <cp:revision>30</cp:revision>
  <dcterms:created xsi:type="dcterms:W3CDTF">2021-03-15T21:03:23Z</dcterms:created>
  <dcterms:modified xsi:type="dcterms:W3CDTF">2021-03-17T00:50:49Z</dcterms:modified>
</cp:coreProperties>
</file>